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3" r:id="rId4"/>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660"/>
  </p:normalViewPr>
  <p:slideViewPr>
    <p:cSldViewPr snapToGrid="0">
      <p:cViewPr varScale="1">
        <p:scale>
          <a:sx n="100" d="100"/>
          <a:sy n="100" d="100"/>
        </p:scale>
        <p:origin x="48"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A74D77-4262-4E95-AD64-3FFEFB0A79E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225518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74D77-4262-4E95-AD64-3FFEFB0A79E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136092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74D77-4262-4E95-AD64-3FFEFB0A79E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216571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A74D77-4262-4E95-AD64-3FFEFB0A79E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249928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A74D77-4262-4E95-AD64-3FFEFB0A79E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159584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A74D77-4262-4E95-AD64-3FFEFB0A79ED}"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212989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A74D77-4262-4E95-AD64-3FFEFB0A79ED}"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31662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A74D77-4262-4E95-AD64-3FFEFB0A79ED}"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199101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74D77-4262-4E95-AD64-3FFEFB0A79ED}"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170683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74D77-4262-4E95-AD64-3FFEFB0A79ED}"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263958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74D77-4262-4E95-AD64-3FFEFB0A79ED}"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C162C-8AC8-4959-AD4E-A65C2DB51323}" type="slidenum">
              <a:rPr lang="en-US" smtClean="0"/>
              <a:t>‹#›</a:t>
            </a:fld>
            <a:endParaRPr lang="en-US"/>
          </a:p>
        </p:txBody>
      </p:sp>
    </p:spTree>
    <p:extLst>
      <p:ext uri="{BB962C8B-B14F-4D97-AF65-F5344CB8AC3E}">
        <p14:creationId xmlns:p14="http://schemas.microsoft.com/office/powerpoint/2010/main" val="152922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74D77-4262-4E95-AD64-3FFEFB0A79ED}" type="datetimeFigureOut">
              <a:rPr lang="en-US" smtClean="0"/>
              <a:t>5/17/2017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C162C-8AC8-4959-AD4E-A65C2DB51323}" type="slidenum">
              <a:rPr lang="en-US" smtClean="0"/>
              <a:t>‹#›</a:t>
            </a:fld>
            <a:endParaRPr lang="en-US"/>
          </a:p>
        </p:txBody>
      </p:sp>
    </p:spTree>
    <p:extLst>
      <p:ext uri="{BB962C8B-B14F-4D97-AF65-F5344CB8AC3E}">
        <p14:creationId xmlns:p14="http://schemas.microsoft.com/office/powerpoint/2010/main" val="3926194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09" y="609600"/>
            <a:ext cx="8258356" cy="6678751"/>
          </a:xfrm>
          <a:prstGeom prst="rect">
            <a:avLst/>
          </a:prstGeom>
          <a:noFill/>
        </p:spPr>
        <p:txBody>
          <a:bodyPr wrap="square" rtlCol="0">
            <a:spAutoFit/>
          </a:bodyPr>
          <a:lstStyle/>
          <a:p>
            <a:r>
              <a:rPr lang="en-US" sz="1400" b="1" dirty="0">
                <a:solidFill>
                  <a:srgbClr val="FF0000"/>
                </a:solidFill>
              </a:rPr>
              <a:t>The Center for Severe Weather Research (CSWR) deployed a Doppler On Wheels (DOW) radar and a Mobile </a:t>
            </a:r>
            <a:r>
              <a:rPr lang="en-US" sz="1400" b="1" dirty="0" err="1">
                <a:solidFill>
                  <a:srgbClr val="FF0000"/>
                </a:solidFill>
              </a:rPr>
              <a:t>Mesonet</a:t>
            </a:r>
            <a:r>
              <a:rPr lang="en-US" sz="1400" b="1" dirty="0">
                <a:solidFill>
                  <a:srgbClr val="FF0000"/>
                </a:solidFill>
              </a:rPr>
              <a:t> (MM) near the Elk City, Oklahoma tornado on 16 May 2017.  The DOWs and MMs and deployable Pods are National Science Foundation (NSF) Lower Atmospheric Observing Facilities.</a:t>
            </a:r>
          </a:p>
          <a:p>
            <a:endParaRPr lang="en-US" sz="1400" dirty="0"/>
          </a:p>
          <a:p>
            <a:r>
              <a:rPr lang="en-US" sz="1400" dirty="0"/>
              <a:t>DOW8 observed the tornado as it tracked from several miles southwest of Elk City, reaching maximum intensity about 1.5 miles west of Highway 6. Peak Doppler ground-relative winds about 600 feet above the surface were 195 mph at 00:08:07 UTC.  (Current science doesn’t tell us whether winds were likely weaker or stronger than this at lower levels.)  The delta-V across the tornado was 300 mph.  The diameter (distance between maximum inbound and outbound winds) was 2750 feet.  Peak winds of 195 mph occurred near the car lot between roads 33 and 34 about 2/3 mile north or road M.</a:t>
            </a:r>
          </a:p>
          <a:p>
            <a:endParaRPr lang="en-US" sz="1400" dirty="0"/>
          </a:p>
          <a:p>
            <a:r>
              <a:rPr lang="en-US" sz="1400" dirty="0"/>
              <a:t>The tornado center was 0.78 miles west of Highway 6 at 00:09:35 UTC and still nearly as intense and with a similar diameter..  The tornado center crossed Highway 6 at 00:11:48.</a:t>
            </a:r>
          </a:p>
          <a:p>
            <a:endParaRPr lang="en-US" sz="1400" dirty="0"/>
          </a:p>
          <a:p>
            <a:r>
              <a:rPr lang="en-US" sz="1400" dirty="0"/>
              <a:t>By 00:13:24 the tornado was 0.75 miles east of Highway 6 and had weakened.  Delta-V was only 228 mph (peak ground-relative winds at this time have not yet been analyzed).  </a:t>
            </a:r>
          </a:p>
          <a:p>
            <a:endParaRPr lang="en-US" sz="1400" dirty="0"/>
          </a:p>
          <a:p>
            <a:r>
              <a:rPr lang="en-US" sz="1400" dirty="0"/>
              <a:t>At 00:16:12, peak ground-relative winds were approximately 170 mph, about 2.5 miles east of Highway 6.</a:t>
            </a:r>
          </a:p>
          <a:p>
            <a:endParaRPr lang="en-US" sz="1400" dirty="0"/>
          </a:p>
          <a:p>
            <a:r>
              <a:rPr lang="en-US" sz="1400" dirty="0"/>
              <a:t>In the next few minutes the tornado weakened substantially, with delta-V only about 155 mph at 00:19:57 UTC, and only about 134 mph by 00:21 UTC.  (remember, these are delta-V, not ground-relative velocity)</a:t>
            </a:r>
          </a:p>
          <a:p>
            <a:endParaRPr lang="en-US" sz="1400" dirty="0"/>
          </a:p>
          <a:p>
            <a:r>
              <a:rPr lang="en-US" sz="1400" dirty="0">
                <a:solidFill>
                  <a:srgbClr val="0070C0"/>
                </a:solidFill>
              </a:rPr>
              <a:t>The DOW was deployed on Highway 6 about 3600 feet north of road M.</a:t>
            </a:r>
          </a:p>
          <a:p>
            <a:endParaRPr lang="en-US" sz="1400" dirty="0"/>
          </a:p>
          <a:p>
            <a:r>
              <a:rPr lang="en-US" sz="1400" dirty="0">
                <a:solidFill>
                  <a:srgbClr val="0070C0"/>
                </a:solidFill>
              </a:rPr>
              <a:t>A MM measured winds of 30 m/s at that location at about 12 feet above the ground.</a:t>
            </a:r>
          </a:p>
          <a:p>
            <a:endParaRPr lang="en-US" sz="1400" dirty="0">
              <a:solidFill>
                <a:srgbClr val="0070C0"/>
              </a:solidFill>
            </a:endParaRPr>
          </a:p>
          <a:p>
            <a:r>
              <a:rPr lang="en-US" sz="1400" b="1" dirty="0">
                <a:solidFill>
                  <a:srgbClr val="FF0000"/>
                </a:solidFill>
                <a:highlight>
                  <a:srgbClr val="FFFF00"/>
                </a:highlight>
              </a:rPr>
              <a:t>This very preliminary next-day, we’re still in </a:t>
            </a:r>
            <a:r>
              <a:rPr lang="en-US" sz="1400" b="1">
                <a:solidFill>
                  <a:srgbClr val="FF0000"/>
                </a:solidFill>
                <a:highlight>
                  <a:srgbClr val="FFFF00"/>
                </a:highlight>
              </a:rPr>
              <a:t>the field,  </a:t>
            </a:r>
            <a:r>
              <a:rPr lang="en-US" sz="1400" b="1" dirty="0">
                <a:solidFill>
                  <a:srgbClr val="FF0000"/>
                </a:solidFill>
                <a:highlight>
                  <a:srgbClr val="FFFF00"/>
                </a:highlight>
              </a:rPr>
              <a:t>analysis by Joshua </a:t>
            </a:r>
            <a:r>
              <a:rPr lang="en-US" sz="1400" b="1" dirty="0" err="1">
                <a:solidFill>
                  <a:srgbClr val="FF0000"/>
                </a:solidFill>
                <a:highlight>
                  <a:srgbClr val="FFFF00"/>
                </a:highlight>
              </a:rPr>
              <a:t>Wurman</a:t>
            </a:r>
            <a:r>
              <a:rPr lang="en-US" sz="1400" b="1" dirty="0">
                <a:solidFill>
                  <a:srgbClr val="FF0000"/>
                </a:solidFill>
                <a:highlight>
                  <a:srgbClr val="FFFF00"/>
                </a:highlight>
              </a:rPr>
              <a:t> and Karen </a:t>
            </a:r>
            <a:r>
              <a:rPr lang="en-US" sz="1400" b="1" dirty="0" err="1">
                <a:solidFill>
                  <a:srgbClr val="FF0000"/>
                </a:solidFill>
                <a:highlight>
                  <a:srgbClr val="FFFF00"/>
                </a:highlight>
              </a:rPr>
              <a:t>Kosiba</a:t>
            </a:r>
            <a:r>
              <a:rPr lang="en-US" sz="1400" b="1" dirty="0">
                <a:solidFill>
                  <a:srgbClr val="FF0000"/>
                </a:solidFill>
                <a:highlight>
                  <a:srgbClr val="FFFF00"/>
                </a:highlight>
              </a:rPr>
              <a:t> of CSWR.  Navigation and wind values are approximate.</a:t>
            </a:r>
          </a:p>
          <a:p>
            <a:endParaRPr lang="en-US" dirty="0"/>
          </a:p>
          <a:p>
            <a:endParaRPr lang="en-US" dirty="0"/>
          </a:p>
        </p:txBody>
      </p:sp>
    </p:spTree>
    <p:extLst>
      <p:ext uri="{BB962C8B-B14F-4D97-AF65-F5344CB8AC3E}">
        <p14:creationId xmlns:p14="http://schemas.microsoft.com/office/powerpoint/2010/main" val="140653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742014" cy="5171608"/>
          </a:xfrm>
        </p:spPr>
        <p:txBody>
          <a:bodyPr>
            <a:normAutofit/>
          </a:bodyPr>
          <a:lstStyle/>
          <a:p>
            <a:r>
              <a:rPr lang="en-US" sz="2400" dirty="0"/>
              <a:t>Elk City Tornado, 16 May 2017, at time of maximum DOW-measured winds of 195 mph between Roads 33 and 34 north of Road M, just after 00:08 UTC (17 May 2017 UTC).</a:t>
            </a:r>
            <a:br>
              <a:rPr lang="en-US" sz="2400" dirty="0"/>
            </a:br>
            <a:br>
              <a:rPr lang="en-US" sz="2400" dirty="0"/>
            </a:br>
            <a:r>
              <a:rPr lang="en-US" sz="2400" dirty="0"/>
              <a:t>Peak Doppler:  195 mph</a:t>
            </a:r>
            <a:br>
              <a:rPr lang="en-US" sz="2400" dirty="0"/>
            </a:br>
            <a:r>
              <a:rPr lang="en-US" sz="2400" dirty="0"/>
              <a:t>Diameter of peak wind region about 2750 feet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965535" y="1598080"/>
            <a:ext cx="6828589" cy="3632430"/>
          </a:xfrm>
        </p:spPr>
      </p:pic>
      <p:cxnSp>
        <p:nvCxnSpPr>
          <p:cNvPr id="7" name="Straight Arrow Connector 6"/>
          <p:cNvCxnSpPr>
            <a:cxnSpLocks/>
          </p:cNvCxnSpPr>
          <p:nvPr/>
        </p:nvCxnSpPr>
        <p:spPr>
          <a:xfrm>
            <a:off x="5454650" y="4515083"/>
            <a:ext cx="0" cy="1047284"/>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679351" y="4489450"/>
            <a:ext cx="1079500" cy="10985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4975364" y="4854058"/>
            <a:ext cx="652743" cy="369332"/>
          </a:xfrm>
          <a:prstGeom prst="rect">
            <a:avLst/>
          </a:prstGeom>
          <a:noFill/>
        </p:spPr>
        <p:txBody>
          <a:bodyPr wrap="none" rtlCol="0">
            <a:spAutoFit/>
          </a:bodyPr>
          <a:lstStyle/>
          <a:p>
            <a:r>
              <a:rPr lang="en-US" dirty="0"/>
              <a:t>2750</a:t>
            </a:r>
          </a:p>
        </p:txBody>
      </p:sp>
      <p:cxnSp>
        <p:nvCxnSpPr>
          <p:cNvPr id="12" name="Straight Arrow Connector 11"/>
          <p:cNvCxnSpPr/>
          <p:nvPr/>
        </p:nvCxnSpPr>
        <p:spPr>
          <a:xfrm flipV="1">
            <a:off x="5679351" y="5588000"/>
            <a:ext cx="480149" cy="565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78089" y="6109448"/>
            <a:ext cx="1016625" cy="369332"/>
          </a:xfrm>
          <a:prstGeom prst="rect">
            <a:avLst/>
          </a:prstGeom>
          <a:noFill/>
        </p:spPr>
        <p:txBody>
          <a:bodyPr wrap="none" rtlCol="0">
            <a:spAutoFit/>
          </a:bodyPr>
          <a:lstStyle/>
          <a:p>
            <a:r>
              <a:rPr lang="en-US" dirty="0"/>
              <a:t>195 mph</a:t>
            </a:r>
          </a:p>
        </p:txBody>
      </p:sp>
      <p:cxnSp>
        <p:nvCxnSpPr>
          <p:cNvPr id="14" name="Straight Arrow Connector 13"/>
          <p:cNvCxnSpPr>
            <a:cxnSpLocks/>
          </p:cNvCxnSpPr>
          <p:nvPr/>
        </p:nvCxnSpPr>
        <p:spPr>
          <a:xfrm flipH="1">
            <a:off x="6384200" y="6057900"/>
            <a:ext cx="651600" cy="355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83551" y="5480050"/>
            <a:ext cx="891037" cy="1384995"/>
          </a:xfrm>
          <a:prstGeom prst="rect">
            <a:avLst/>
          </a:prstGeom>
          <a:noFill/>
        </p:spPr>
        <p:txBody>
          <a:bodyPr wrap="square" rtlCol="0">
            <a:spAutoFit/>
          </a:bodyPr>
          <a:lstStyle/>
          <a:p>
            <a:r>
              <a:rPr lang="en-US" sz="1400" dirty="0"/>
              <a:t>100 mph winds</a:t>
            </a:r>
          </a:p>
          <a:p>
            <a:r>
              <a:rPr lang="en-US" sz="1400" dirty="0"/>
              <a:t>extend 3000 feet south of center</a:t>
            </a:r>
          </a:p>
        </p:txBody>
      </p:sp>
      <p:cxnSp>
        <p:nvCxnSpPr>
          <p:cNvPr id="20" name="Straight Arrow Connector 19"/>
          <p:cNvCxnSpPr>
            <a:cxnSpLocks/>
          </p:cNvCxnSpPr>
          <p:nvPr/>
        </p:nvCxnSpPr>
        <p:spPr>
          <a:xfrm flipH="1">
            <a:off x="6273800" y="5930900"/>
            <a:ext cx="709751" cy="127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47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23542996"/>
              </p:ext>
            </p:extLst>
          </p:nvPr>
        </p:nvGraphicFramePr>
        <p:xfrm>
          <a:off x="1016000" y="1167466"/>
          <a:ext cx="7219950" cy="9343465"/>
        </p:xfrm>
        <a:graphic>
          <a:graphicData uri="http://schemas.openxmlformats.org/presentationml/2006/ole">
            <mc:AlternateContent xmlns:mc="http://schemas.openxmlformats.org/markup-compatibility/2006">
              <mc:Choice xmlns:v="urn:schemas-microsoft-com:vml" Requires="v">
                <p:oleObj spid="_x0000_s1028" name="Acrobat Document" r:id="rId3" imgW="3885682" imgH="5029200" progId="AcroExch.Document.DC">
                  <p:embed/>
                </p:oleObj>
              </mc:Choice>
              <mc:Fallback>
                <p:oleObj name="Acrobat Document" r:id="rId3" imgW="3885682" imgH="5029200" progId="AcroExch.Document.DC">
                  <p:embed/>
                  <p:pic>
                    <p:nvPicPr>
                      <p:cNvPr id="0" name=""/>
                      <p:cNvPicPr/>
                      <p:nvPr/>
                    </p:nvPicPr>
                    <p:blipFill>
                      <a:blip r:embed="rId4"/>
                      <a:stretch>
                        <a:fillRect/>
                      </a:stretch>
                    </p:blipFill>
                    <p:spPr>
                      <a:xfrm>
                        <a:off x="1016000" y="1167466"/>
                        <a:ext cx="7219950" cy="9343465"/>
                      </a:xfrm>
                      <a:prstGeom prst="rect">
                        <a:avLst/>
                      </a:prstGeom>
                    </p:spPr>
                  </p:pic>
                </p:oleObj>
              </mc:Fallback>
            </mc:AlternateContent>
          </a:graphicData>
        </a:graphic>
      </p:graphicFrame>
      <p:sp>
        <p:nvSpPr>
          <p:cNvPr id="5" name="TextBox 4"/>
          <p:cNvSpPr txBox="1"/>
          <p:nvPr/>
        </p:nvSpPr>
        <p:spPr>
          <a:xfrm>
            <a:off x="1136650" y="244136"/>
            <a:ext cx="6826249" cy="923330"/>
          </a:xfrm>
          <a:prstGeom prst="rect">
            <a:avLst/>
          </a:prstGeom>
          <a:noFill/>
        </p:spPr>
        <p:txBody>
          <a:bodyPr wrap="square" rtlCol="0">
            <a:spAutoFit/>
          </a:bodyPr>
          <a:lstStyle/>
          <a:p>
            <a:r>
              <a:rPr lang="en-US" dirty="0"/>
              <a:t>Simplified schematic indication of location of tornado center and location of maximum Doppler Winds (195 mph), and very schematic approximate indication of 2750 diameter of maximum winds.</a:t>
            </a:r>
          </a:p>
        </p:txBody>
      </p:sp>
    </p:spTree>
    <p:extLst>
      <p:ext uri="{BB962C8B-B14F-4D97-AF65-F5344CB8AC3E}">
        <p14:creationId xmlns:p14="http://schemas.microsoft.com/office/powerpoint/2010/main" val="413413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396356" cy="4617935"/>
          </a:xfrm>
        </p:spPr>
        <p:txBody>
          <a:bodyPr>
            <a:normAutofit/>
          </a:bodyPr>
          <a:lstStyle/>
          <a:p>
            <a:r>
              <a:rPr lang="en-US" sz="2400" dirty="0"/>
              <a:t>Elk City Tornado zoomed out view from DOW deployed on Highway 6 south of Elk City.</a:t>
            </a:r>
            <a:br>
              <a:rPr lang="en-US" sz="2400" dirty="0"/>
            </a:br>
            <a:br>
              <a:rPr lang="en-US" sz="2400" dirty="0"/>
            </a:br>
            <a:r>
              <a:rPr lang="en-US" sz="2400" dirty="0"/>
              <a:t>Substantial precipitation surrounding tornado made it invisible to the eye.</a:t>
            </a:r>
            <a:br>
              <a:rPr lang="en-US" sz="2400" dirty="0"/>
            </a:br>
            <a:br>
              <a:rPr lang="en-US" sz="2400" dirty="0"/>
            </a:b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99377" y="1604964"/>
            <a:ext cx="6857998" cy="3648074"/>
          </a:xfrm>
        </p:spPr>
      </p:pic>
      <p:cxnSp>
        <p:nvCxnSpPr>
          <p:cNvPr id="7" name="Straight Arrow Connector 6"/>
          <p:cNvCxnSpPr>
            <a:cxnSpLocks/>
          </p:cNvCxnSpPr>
          <p:nvPr/>
        </p:nvCxnSpPr>
        <p:spPr>
          <a:xfrm flipV="1">
            <a:off x="5988050" y="2210542"/>
            <a:ext cx="57614" cy="463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70550" y="2914650"/>
            <a:ext cx="1917699" cy="461665"/>
          </a:xfrm>
          <a:prstGeom prst="rect">
            <a:avLst/>
          </a:prstGeom>
          <a:noFill/>
        </p:spPr>
        <p:txBody>
          <a:bodyPr wrap="square" rtlCol="0">
            <a:spAutoFit/>
          </a:bodyPr>
          <a:lstStyle/>
          <a:p>
            <a:r>
              <a:rPr lang="en-US" sz="1200" dirty="0">
                <a:solidFill>
                  <a:schemeClr val="bg1"/>
                </a:solidFill>
              </a:rPr>
              <a:t>Much heavier precipitation here, but attenuated</a:t>
            </a:r>
          </a:p>
        </p:txBody>
      </p:sp>
      <p:cxnSp>
        <p:nvCxnSpPr>
          <p:cNvPr id="10" name="Straight Arrow Connector 9"/>
          <p:cNvCxnSpPr>
            <a:cxnSpLocks/>
          </p:cNvCxnSpPr>
          <p:nvPr/>
        </p:nvCxnSpPr>
        <p:spPr>
          <a:xfrm flipV="1">
            <a:off x="6137276" y="2619375"/>
            <a:ext cx="232238" cy="1365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00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 y="95250"/>
            <a:ext cx="8950960" cy="1847850"/>
          </a:xfrm>
        </p:spPr>
        <p:txBody>
          <a:bodyPr>
            <a:noAutofit/>
          </a:bodyPr>
          <a:lstStyle/>
          <a:p>
            <a:r>
              <a:rPr lang="en-US" sz="2400" dirty="0"/>
              <a:t>Elk City, Oklahoma 16 May 2017.</a:t>
            </a:r>
            <a:br>
              <a:rPr lang="en-US" sz="2400" dirty="0"/>
            </a:br>
            <a:r>
              <a:rPr lang="en-US" sz="2400" dirty="0"/>
              <a:t>As measured by DOW deployed on Highway 6.</a:t>
            </a:r>
            <a:br>
              <a:rPr lang="en-US" sz="2400" dirty="0"/>
            </a:br>
            <a:r>
              <a:rPr lang="en-US" sz="2400" dirty="0"/>
              <a:t>Debris Ring, about 2000 feet diameter, in Elk City tornado about 2 minutes before peak wind intensity. Peak winds at this time 145 mph.</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93900"/>
            <a:ext cx="9144000" cy="4864100"/>
          </a:xfrm>
        </p:spPr>
      </p:pic>
    </p:spTree>
    <p:extLst>
      <p:ext uri="{BB962C8B-B14F-4D97-AF65-F5344CB8AC3E}">
        <p14:creationId xmlns:p14="http://schemas.microsoft.com/office/powerpoint/2010/main" val="2524938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464</Words>
  <Application>Microsoft Office PowerPoint</Application>
  <PresentationFormat>On-screen Show (4:3)</PresentationFormat>
  <Paragraphs>26</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Arial</vt:lpstr>
      <vt:lpstr>Calibri</vt:lpstr>
      <vt:lpstr>Calibri Light</vt:lpstr>
      <vt:lpstr>Office Theme</vt:lpstr>
      <vt:lpstr>Adobe Acrobat Document</vt:lpstr>
      <vt:lpstr>PowerPoint Presentation</vt:lpstr>
      <vt:lpstr>Elk City Tornado, 16 May 2017, at time of maximum DOW-measured winds of 195 mph between Roads 33 and 34 north of Road M, just after 00:08 UTC (17 May 2017 UTC).  Peak Doppler:  195 mph Diameter of peak wind region about 2750 feet</vt:lpstr>
      <vt:lpstr>PowerPoint Presentation</vt:lpstr>
      <vt:lpstr>Elk City Tornado zoomed out view from DOW deployed on Highway 6 south of Elk City.  Substantial precipitation surrounding tornado made it invisible to the eye.  </vt:lpstr>
      <vt:lpstr>Elk City, Oklahoma 16 May 2017. As measured by DOW deployed on Highway 6. Debris Ring, about 2000 feet diameter, in Elk City tornado about 2 minutes before peak wind intensity. Peak winds at this time 145 mph.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Wurman</dc:creator>
  <cp:lastModifiedBy>Joshua Wurman</cp:lastModifiedBy>
  <cp:revision>11</cp:revision>
  <dcterms:created xsi:type="dcterms:W3CDTF">2017-05-17T21:06:55Z</dcterms:created>
  <dcterms:modified xsi:type="dcterms:W3CDTF">2017-05-17T22:42:59Z</dcterms:modified>
</cp:coreProperties>
</file>